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70" r:id="rId3"/>
    <p:sldId id="275" r:id="rId4"/>
    <p:sldId id="276" r:id="rId5"/>
    <p:sldId id="268" r:id="rId6"/>
    <p:sldId id="271" r:id="rId7"/>
    <p:sldId id="267" r:id="rId8"/>
    <p:sldId id="278" r:id="rId9"/>
    <p:sldId id="277" r:id="rId10"/>
    <p:sldId id="265" r:id="rId11"/>
    <p:sldId id="273" r:id="rId12"/>
    <p:sldId id="26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BED"/>
    <a:srgbClr val="FF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27584" y="1700808"/>
            <a:ext cx="7956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40088" algn="ctr"/>
                <a:tab pos="48101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опорной площадки по реализации ФГОС ДО: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40088" algn="ctr"/>
                <a:tab pos="4810125" algn="l"/>
              </a:tabLs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40088" algn="ctr"/>
                <a:tab pos="481012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79712" y="3140968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 «Детский сад №69» ГБОУ СОШ №6 г.о.Сызрань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7167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«Игровая деятельность как средство формирования математической грамотности дошкольников как часть функциональной грамотности»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IMG-48e128eb7aa240a6799df29898da3ddf-V.jpg"/>
          <p:cNvPicPr>
            <a:picLocks noChangeAspect="1" noChangeArrowheads="1"/>
          </p:cNvPicPr>
          <p:nvPr/>
        </p:nvPicPr>
        <p:blipFill>
          <a:blip r:embed="rId2" cstate="print"/>
          <a:srcRect t="6111"/>
          <a:stretch>
            <a:fillRect/>
          </a:stretch>
        </p:blipFill>
        <p:spPr bwMode="auto">
          <a:xfrm>
            <a:off x="179512" y="3617640"/>
            <a:ext cx="3384376" cy="3240360"/>
          </a:xfrm>
          <a:prstGeom prst="rect">
            <a:avLst/>
          </a:prstGeom>
          <a:noFill/>
        </p:spPr>
      </p:pic>
      <p:pic>
        <p:nvPicPr>
          <p:cNvPr id="1027" name="Picture 3" descr="C:\Users\1\Downloads\IMG-8dc4087c543f7b6a7943f60786d01c1f-V.jpg"/>
          <p:cNvPicPr>
            <a:picLocks noChangeAspect="1" noChangeArrowheads="1"/>
          </p:cNvPicPr>
          <p:nvPr/>
        </p:nvPicPr>
        <p:blipFill>
          <a:blip r:embed="rId3" cstate="print"/>
          <a:srcRect t="4075" b="13738"/>
          <a:stretch>
            <a:fillRect/>
          </a:stretch>
        </p:blipFill>
        <p:spPr bwMode="auto">
          <a:xfrm>
            <a:off x="3635896" y="3861048"/>
            <a:ext cx="2412776" cy="2592288"/>
          </a:xfrm>
          <a:prstGeom prst="rect">
            <a:avLst/>
          </a:prstGeom>
          <a:noFill/>
        </p:spPr>
      </p:pic>
      <p:pic>
        <p:nvPicPr>
          <p:cNvPr id="1028" name="Picture 4" descr="C:\Users\1\Downloads\IMG-6e7f71bd949570a75a7b3ea47933a72e-V.jpg"/>
          <p:cNvPicPr>
            <a:picLocks noChangeAspect="1" noChangeArrowheads="1"/>
          </p:cNvPicPr>
          <p:nvPr/>
        </p:nvPicPr>
        <p:blipFill>
          <a:blip r:embed="rId4" cstate="print"/>
          <a:srcRect l="3774" r="9434"/>
          <a:stretch>
            <a:fillRect/>
          </a:stretch>
        </p:blipFill>
        <p:spPr bwMode="auto">
          <a:xfrm>
            <a:off x="6300192" y="3789040"/>
            <a:ext cx="2592288" cy="288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\Desktop\6.jpg"/>
          <p:cNvPicPr/>
          <p:nvPr/>
        </p:nvPicPr>
        <p:blipFill>
          <a:blip r:embed="rId5" cstate="print"/>
          <a:srcRect l="8819" t="24145" b="7479"/>
          <a:stretch>
            <a:fillRect/>
          </a:stretch>
        </p:blipFill>
        <p:spPr bwMode="auto">
          <a:xfrm>
            <a:off x="179512" y="836712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47667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 «Цифры разные бывают»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2606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Буклеты для родителей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75856" y="558552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Папки-передвижки «Математика – это увлекательно»,«Развитие логики и интеллектуальных способностей детей»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1\Downloads\IMG-c9a881f4bb8ebf8a36bf76dbbf4e688d-V (2).jpg"/>
          <p:cNvPicPr/>
          <p:nvPr/>
        </p:nvPicPr>
        <p:blipFill>
          <a:blip r:embed="rId6" cstate="print"/>
          <a:srcRect l="3746" t="21896" b="26812"/>
          <a:stretch>
            <a:fillRect/>
          </a:stretch>
        </p:blipFill>
        <p:spPr bwMode="auto">
          <a:xfrm>
            <a:off x="3491880" y="1196752"/>
            <a:ext cx="2736304" cy="145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314096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«Занимательная математика»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3429000"/>
            <a:ext cx="3347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«Математические игры с детьми дома»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1\Downloads\20210303_141149.jpg"/>
          <p:cNvPicPr/>
          <p:nvPr/>
        </p:nvPicPr>
        <p:blipFill>
          <a:blip r:embed="rId7" cstate="print"/>
          <a:srcRect l="26779" r="9239"/>
          <a:stretch>
            <a:fillRect/>
          </a:stretch>
        </p:blipFill>
        <p:spPr bwMode="auto">
          <a:xfrm rot="5400000">
            <a:off x="6732240" y="548680"/>
            <a:ext cx="194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ownloads\20210204_171128.jpg"/>
          <p:cNvPicPr/>
          <p:nvPr/>
        </p:nvPicPr>
        <p:blipFill>
          <a:blip r:embed="rId2" cstate="print"/>
          <a:srcRect t="18803"/>
          <a:stretch>
            <a:fillRect/>
          </a:stretch>
        </p:blipFill>
        <p:spPr bwMode="auto">
          <a:xfrm>
            <a:off x="2771800" y="4653136"/>
            <a:ext cx="277864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Авторские игры-пособия по математическому развитию дошкольников</a:t>
            </a:r>
            <a:endParaRPr lang="ru-RU" b="1" dirty="0"/>
          </a:p>
        </p:txBody>
      </p:sp>
      <p:pic>
        <p:nvPicPr>
          <p:cNvPr id="1026" name="Picture 2" descr="C:\Users\1\Downloads\IMG-5a4dbd1f7a96c299476790b0cb4c5c4f-V.jpg"/>
          <p:cNvPicPr>
            <a:picLocks noChangeAspect="1" noChangeArrowheads="1"/>
          </p:cNvPicPr>
          <p:nvPr/>
        </p:nvPicPr>
        <p:blipFill>
          <a:blip r:embed="rId3" cstate="print"/>
          <a:srcRect l="5670" t="4641" b="28840"/>
          <a:stretch>
            <a:fillRect/>
          </a:stretch>
        </p:blipFill>
        <p:spPr bwMode="auto">
          <a:xfrm>
            <a:off x="2699792" y="980728"/>
            <a:ext cx="2627784" cy="26916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54868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Математические </a:t>
            </a:r>
            <a:r>
              <a:rPr lang="ru-RU" sz="1400" dirty="0" err="1" smtClean="0"/>
              <a:t>пазлы</a:t>
            </a:r>
            <a:endParaRPr lang="ru-RU" sz="1400" dirty="0"/>
          </a:p>
        </p:txBody>
      </p:sp>
      <p:pic>
        <p:nvPicPr>
          <p:cNvPr id="1027" name="Picture 3" descr="C:\Users\1\Downloads\IMG-594c3005a474a36caac59da02aa8ccd9-V.jpg"/>
          <p:cNvPicPr>
            <a:picLocks noChangeAspect="1" noChangeArrowheads="1"/>
          </p:cNvPicPr>
          <p:nvPr/>
        </p:nvPicPr>
        <p:blipFill>
          <a:blip r:embed="rId4" cstate="print"/>
          <a:srcRect l="8190" t="3758" r="13691" b="8546"/>
          <a:stretch>
            <a:fillRect/>
          </a:stretch>
        </p:blipFill>
        <p:spPr bwMode="auto">
          <a:xfrm>
            <a:off x="179512" y="908720"/>
            <a:ext cx="2376264" cy="2736304"/>
          </a:xfrm>
          <a:prstGeom prst="rect">
            <a:avLst/>
          </a:prstGeom>
          <a:noFill/>
        </p:spPr>
      </p:pic>
      <p:sp>
        <p:nvSpPr>
          <p:cNvPr id="1029" name="AutoShape 5" descr="https://apf.mail.ru/cgi-bin/readmsg?id=16154665400590918189;0;7&amp;exif=1&amp;full=1&amp;x-email=elena.pawlowa7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apf.mail.ru/cgi-bin/readmsg?id=16154665400590918189;0;7&amp;exif=1&amp;full=1&amp;x-email=elena.pawlowa7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apf.mail.ru/cgi-bin/readmsg?id=16154665400590918189;0;7&amp;exif=1&amp;full=1&amp;x-email=elena.pawlowa7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pf.mail.ru/cgi-bin/readmsg?id=16154665400590918189;0;9&amp;exif=1&amp;full=1&amp;x-email=elena.pawlowa7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4" name="AutoShape 2" descr="https://apf.mail.ru/cgi-bin/readmsg?id=16154665400590918189;0;7&amp;exif=1&amp;full=1&amp;x-email=elena.pawlowa7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l="27945" t="35437" r="27227" b="22235"/>
          <a:stretch>
            <a:fillRect/>
          </a:stretch>
        </p:blipFill>
        <p:spPr bwMode="auto">
          <a:xfrm>
            <a:off x="0" y="4077072"/>
            <a:ext cx="26997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1\Downloads\20210204_170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124744"/>
            <a:ext cx="3104112" cy="23762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5486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«Волшебный домик»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789040"/>
            <a:ext cx="2172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Веселые крышки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620688"/>
            <a:ext cx="370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«Занимательная математика»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400506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«Лягушки спешат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помощь»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:\Users\1\Desktop\IMG-61dfd3cb7bcb978ba7783df73863fb25-V (1).jpg"/>
          <p:cNvPicPr/>
          <p:nvPr/>
        </p:nvPicPr>
        <p:blipFill>
          <a:blip r:embed="rId7" cstate="print"/>
          <a:srcRect t="5206" r="5556" b="14567"/>
          <a:stretch>
            <a:fillRect/>
          </a:stretch>
        </p:blipFill>
        <p:spPr bwMode="auto">
          <a:xfrm>
            <a:off x="5940152" y="4365104"/>
            <a:ext cx="3024401" cy="229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12160" y="3830271"/>
            <a:ext cx="2843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стирка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1,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2391654" cy="3093494"/>
          </a:xfrm>
          <a:prstGeom prst="rect">
            <a:avLst/>
          </a:prstGeom>
          <a:noFill/>
        </p:spPr>
      </p:pic>
      <p:pic>
        <p:nvPicPr>
          <p:cNvPr id="1027" name="Picture 3" descr="H: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20688"/>
            <a:ext cx="2739380" cy="3717032"/>
          </a:xfrm>
          <a:prstGeom prst="rect">
            <a:avLst/>
          </a:prstGeom>
          <a:noFill/>
        </p:spPr>
      </p:pic>
      <p:pic>
        <p:nvPicPr>
          <p:cNvPr id="5" name="Рисунок 4" descr="C:\Users\1\Downloads\20210311_1658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39752" y="3429000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319971"/>
            <a:ext cx="6751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Размещение опыта работы педагогов в печатных и электронных СМИ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796472" y="-395871"/>
            <a:ext cx="2652898" cy="396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TEST\Pictures\MP Navigator EX\МАСТЕРА СВОЕГО ДЕЛА\щербакова маст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242000" cy="3000372"/>
          </a:xfrm>
          <a:prstGeom prst="rect">
            <a:avLst/>
          </a:prstGeom>
          <a:noFill/>
        </p:spPr>
      </p:pic>
      <p:pic>
        <p:nvPicPr>
          <p:cNvPr id="1026" name="Picture 2" descr="C:\Users\TEST\Pictures\MP Navigator EX\2021_06_22\IMG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140968"/>
            <a:ext cx="2428892" cy="3501008"/>
          </a:xfrm>
          <a:prstGeom prst="rect">
            <a:avLst/>
          </a:prstGeom>
          <a:noFill/>
        </p:spPr>
      </p:pic>
      <p:pic>
        <p:nvPicPr>
          <p:cNvPr id="5" name="Picture 2" descr="C:\Users\TEST\Desktop\Положения конкурсов 2019-2020\2021год\Уменушкина М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68960"/>
            <a:ext cx="24241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92115"/>
            <a:ext cx="85324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грамотность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</a:p>
          <a:p>
            <a:pPr marL="0" marR="0" lvl="0" indent="228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А. Леонтьев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6" name="Picture 2" descr="Зачем нужна математика? Для чего изучать, польза от занятий математик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514353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0466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возникающие инновации для детей должны отвечать потребностям нового поколения. Актуальными остаются только те инновационные направления, которые несут конкретную пользу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применительны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практике.</a:t>
            </a:r>
          </a:p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Поэтому,  тема функциональной  грамотности находит свою актуальность, идейность  в работе нашего дошкольного учреждения.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fs.znanio.ru/methodology/images/8b/c2/8bc26d3c399c45761bfcbefb143d93cdc5f101d6.jpg"/>
          <p:cNvPicPr>
            <a:picLocks noChangeAspect="1" noChangeArrowheads="1"/>
          </p:cNvPicPr>
          <p:nvPr/>
        </p:nvPicPr>
        <p:blipFill>
          <a:blip r:embed="rId2" cstate="print"/>
          <a:srcRect l="29223" t="25358" r="23766" b="38910"/>
          <a:stretch>
            <a:fillRect/>
          </a:stretch>
        </p:blipFill>
        <p:spPr bwMode="auto">
          <a:xfrm>
            <a:off x="2071670" y="2786058"/>
            <a:ext cx="5472608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Главной задачей педагога на первом этапе овладения функциональной грамотностью заинтересовать детей, сделать их участниками образовательной деятельности и конечно же с использованием дидактических игр и упражнений.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mirdoshkolyat.ru/wp-content/uploads/2019/09/29-09-15.jpg"/>
          <p:cNvPicPr>
            <a:picLocks noChangeAspect="1" noChangeArrowheads="1"/>
          </p:cNvPicPr>
          <p:nvPr/>
        </p:nvPicPr>
        <p:blipFill>
          <a:blip r:embed="rId2" cstate="print"/>
          <a:srcRect l="3544" t="3150" r="4320"/>
          <a:stretch>
            <a:fillRect/>
          </a:stretch>
        </p:blipFill>
        <p:spPr bwMode="auto">
          <a:xfrm>
            <a:off x="1331640" y="2132856"/>
            <a:ext cx="6552728" cy="442798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436096" y="1988840"/>
            <a:ext cx="792088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1844824"/>
            <a:ext cx="720080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7164288" y="1988840"/>
            <a:ext cx="1224136" cy="504056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971600" y="2060848"/>
            <a:ext cx="1224136" cy="504056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3528" y="3429000"/>
            <a:ext cx="1080120" cy="9361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56376" y="4077072"/>
            <a:ext cx="72008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нашего детского сада активно используют игры с математическим содержанием. Это логические и игры и упражнения, задачи, дидактические игры, игры с геометрическими фигурами, счётными палочками, головоломки, которые способствуют развитию логического мышления, памяти, сообразительности, воспитанию личностных качеств детей: самостоятельности, коллективизму, инициативности, целеустремлённости.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Занимательные развивающие игры, задачи, развлечения очень интересны детям, эмоционально захватывают их.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00438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Занимательные математические игры воспитатели используют как на занятиях, так и для организации самостоятельной деятельности детей, основанной на их интересе. По форме организации это игры в парах, по подгруппам, индивидуально.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детьми старшего дошкольного возраста воспитатели использовали игры, требующие выполнения заданий, где требуется коллективное обсуждение, поэтому детей объединяли в подгруппы.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wnloads\20210217_090512.jpg"/>
          <p:cNvPicPr/>
          <p:nvPr/>
        </p:nvPicPr>
        <p:blipFill>
          <a:blip r:embed="rId2" cstate="print"/>
          <a:srcRect l="20819" r="16016"/>
          <a:stretch>
            <a:fillRect/>
          </a:stretch>
        </p:blipFill>
        <p:spPr bwMode="auto">
          <a:xfrm rot="5400000">
            <a:off x="924287" y="523985"/>
            <a:ext cx="2304256" cy="321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1\Downloads\IMG-ce4a4cc7cf253f791d1d900889157db4-V.jpg"/>
          <p:cNvPicPr>
            <a:picLocks noChangeAspect="1" noChangeArrowheads="1"/>
          </p:cNvPicPr>
          <p:nvPr/>
        </p:nvPicPr>
        <p:blipFill>
          <a:blip r:embed="rId3" cstate="print"/>
          <a:srcRect t="22595" r="18750" b="24284"/>
          <a:stretch>
            <a:fillRect/>
          </a:stretch>
        </p:blipFill>
        <p:spPr bwMode="auto">
          <a:xfrm>
            <a:off x="179512" y="3878288"/>
            <a:ext cx="2411760" cy="2979712"/>
          </a:xfrm>
          <a:prstGeom prst="rect">
            <a:avLst/>
          </a:prstGeom>
          <a:noFill/>
        </p:spPr>
      </p:pic>
      <p:pic>
        <p:nvPicPr>
          <p:cNvPr id="6" name="Picture 2" descr="C:\Users\1\AppData\Local\Temp\7zO0FD38D1F\IMG-a96225c5c96569f17757b174aa7ac2d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905672"/>
            <a:ext cx="2736304" cy="2952328"/>
          </a:xfrm>
          <a:prstGeom prst="rect">
            <a:avLst/>
          </a:prstGeom>
          <a:noFill/>
        </p:spPr>
      </p:pic>
      <p:pic>
        <p:nvPicPr>
          <p:cNvPr id="7" name="Рисунок 6" descr="C:\Users\1\AppData\Local\Temp\7zO0FDCB8FD\20210211_090412.jpg"/>
          <p:cNvPicPr/>
          <p:nvPr/>
        </p:nvPicPr>
        <p:blipFill>
          <a:blip r:embed="rId5" cstate="print"/>
          <a:srcRect l="10255" t="25248" r="19783" b="16584"/>
          <a:stretch>
            <a:fillRect/>
          </a:stretch>
        </p:blipFill>
        <p:spPr bwMode="auto">
          <a:xfrm>
            <a:off x="5292080" y="764704"/>
            <a:ext cx="3635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ownloads\20210218_091535.jpg"/>
          <p:cNvPicPr/>
          <p:nvPr/>
        </p:nvPicPr>
        <p:blipFill>
          <a:blip r:embed="rId6" cstate="print"/>
          <a:srcRect l="18439" t="14530" r="8599"/>
          <a:stretch>
            <a:fillRect/>
          </a:stretch>
        </p:blipFill>
        <p:spPr bwMode="auto">
          <a:xfrm>
            <a:off x="2771800" y="4149080"/>
            <a:ext cx="33839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04664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Путешествие в страну математики! (с применением ИКТ) подготовительная к школе группа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3429000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«День рожденья Пуха» 2 младшая группа №1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33265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«Пять ключей»средняя группа №2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5010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«Звездная цифра пять»                          «Страна Логика» старшая группа №2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средняя группа№1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ownloads\IMG-23d903e14b364357bf7d31a8630ab4ea-V (2).jpg"/>
          <p:cNvPicPr/>
          <p:nvPr/>
        </p:nvPicPr>
        <p:blipFill>
          <a:blip r:embed="rId2" cstate="print"/>
          <a:srcRect l="16996" t="10897"/>
          <a:stretch>
            <a:fillRect/>
          </a:stretch>
        </p:blipFill>
        <p:spPr bwMode="auto">
          <a:xfrm>
            <a:off x="251520" y="980728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188640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авторских дидактических игр в свободной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«Покупается или нет»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\Downloads\IMG-600fc8b7b2d31c90f353f1adadd434bc-V.jpg"/>
          <p:cNvPicPr/>
          <p:nvPr/>
        </p:nvPicPr>
        <p:blipFill>
          <a:blip r:embed="rId3" cstate="print"/>
          <a:srcRect l="12988" r="5235"/>
          <a:stretch>
            <a:fillRect/>
          </a:stretch>
        </p:blipFill>
        <p:spPr bwMode="auto">
          <a:xfrm>
            <a:off x="5436096" y="836712"/>
            <a:ext cx="3140745" cy="30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47667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«Найди правильный ответ»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1\Downloads\20210218_091037.jpg"/>
          <p:cNvPicPr/>
          <p:nvPr/>
        </p:nvPicPr>
        <p:blipFill>
          <a:blip r:embed="rId4" cstate="print"/>
          <a:srcRect l="11224" b="12607"/>
          <a:stretch>
            <a:fillRect/>
          </a:stretch>
        </p:blipFill>
        <p:spPr bwMode="auto">
          <a:xfrm>
            <a:off x="251520" y="3861048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350100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«Математические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1\Downloads\IMG-f7e6bb1a8bb41db61d83c1cd7395cad2-V.jpg"/>
          <p:cNvPicPr/>
          <p:nvPr/>
        </p:nvPicPr>
        <p:blipFill>
          <a:blip r:embed="rId5" cstate="print"/>
          <a:srcRect t="7479" r="7002" b="8333"/>
          <a:stretch>
            <a:fillRect/>
          </a:stretch>
        </p:blipFill>
        <p:spPr bwMode="auto">
          <a:xfrm>
            <a:off x="6335688" y="4437112"/>
            <a:ext cx="2808312" cy="22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56176" y="400506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«Веселый счет»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1\Downloads\IMG-4cbb3477f5043ab1864b468aca3440fb-V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3096"/>
            <a:ext cx="2736304" cy="20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35896" y="378904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«Числовые часики»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wnloads\20210203_135524.jpg"/>
          <p:cNvPicPr/>
          <p:nvPr/>
        </p:nvPicPr>
        <p:blipFill>
          <a:blip r:embed="rId2" cstate="print"/>
          <a:srcRect t="12393" b="8333"/>
          <a:stretch>
            <a:fillRect/>
          </a:stretch>
        </p:blipFill>
        <p:spPr bwMode="auto">
          <a:xfrm>
            <a:off x="179512" y="620688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Деловая игра«Математический ринг»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1\Downloads\20210212_145732.jpg"/>
          <p:cNvPicPr/>
          <p:nvPr/>
        </p:nvPicPr>
        <p:blipFill>
          <a:blip r:embed="rId3" cstate="print"/>
          <a:srcRect r="9542"/>
          <a:stretch>
            <a:fillRect/>
          </a:stretch>
        </p:blipFill>
        <p:spPr bwMode="auto">
          <a:xfrm rot="10800000">
            <a:off x="4860032" y="764704"/>
            <a:ext cx="3719561" cy="281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wnloads\20210210_142022.jpg"/>
          <p:cNvPicPr/>
          <p:nvPr/>
        </p:nvPicPr>
        <p:blipFill>
          <a:blip r:embed="rId4" cstate="print"/>
          <a:srcRect t="20552"/>
          <a:stretch>
            <a:fillRect/>
          </a:stretch>
        </p:blipFill>
        <p:spPr bwMode="auto">
          <a:xfrm>
            <a:off x="4788024" y="4077072"/>
            <a:ext cx="3734084" cy="244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36096" y="188640"/>
            <a:ext cx="317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Ярмарки педагогических идей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3501008"/>
            <a:ext cx="248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Семинар-практикум </a:t>
            </a:r>
            <a:endParaRPr lang="ru-RU" dirty="0"/>
          </a:p>
        </p:txBody>
      </p:sp>
      <p:pic>
        <p:nvPicPr>
          <p:cNvPr id="15" name="Рисунок 14" descr="C:\Users\1\Downloads\20210203_135845.jpg"/>
          <p:cNvPicPr/>
          <p:nvPr/>
        </p:nvPicPr>
        <p:blipFill>
          <a:blip r:embed="rId5" cstate="print"/>
          <a:srcRect t="18098" b="1534"/>
          <a:stretch>
            <a:fillRect/>
          </a:stretch>
        </p:blipFill>
        <p:spPr bwMode="auto">
          <a:xfrm>
            <a:off x="611560" y="4005064"/>
            <a:ext cx="3359880" cy="26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355976" y="36450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Банк идей  с педагогом -психологом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89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0"/>
          <p:cNvSpPr>
            <a:spLocks noChangeArrowheads="1"/>
          </p:cNvSpPr>
          <p:nvPr/>
        </p:nvSpPr>
        <p:spPr bwMode="auto">
          <a:xfrm rot="19181154">
            <a:off x="6820058" y="4959075"/>
            <a:ext cx="2133600" cy="1371600"/>
          </a:xfrm>
          <a:prstGeom prst="ellipse">
            <a:avLst/>
          </a:prstGeom>
          <a:solidFill>
            <a:srgbClr val="F9C3F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Наглядная</a:t>
            </a:r>
          </a:p>
        </p:txBody>
      </p:sp>
      <p:sp>
        <p:nvSpPr>
          <p:cNvPr id="3" name="Oval 17"/>
          <p:cNvSpPr>
            <a:spLocks noChangeArrowheads="1"/>
          </p:cNvSpPr>
          <p:nvPr/>
        </p:nvSpPr>
        <p:spPr bwMode="auto">
          <a:xfrm rot="19667653">
            <a:off x="6379285" y="1858281"/>
            <a:ext cx="457200" cy="3429000"/>
          </a:xfrm>
          <a:prstGeom prst="ellipse">
            <a:avLst/>
          </a:prstGeom>
          <a:solidFill>
            <a:srgbClr val="FCE6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dirty="0"/>
              <a:t>информационные листы</a:t>
            </a:r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 rot="21343671">
            <a:off x="7756727" y="1584407"/>
            <a:ext cx="457200" cy="3048000"/>
          </a:xfrm>
          <a:prstGeom prst="ellipse">
            <a:avLst/>
          </a:prstGeom>
          <a:solidFill>
            <a:srgbClr val="FCE6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dirty="0" smtClean="0"/>
              <a:t>буклеты</a:t>
            </a:r>
            <a:endParaRPr lang="ru-RU" dirty="0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 rot="18481443">
            <a:off x="5477628" y="2736385"/>
            <a:ext cx="457200" cy="3429000"/>
          </a:xfrm>
          <a:prstGeom prst="ellipse">
            <a:avLst/>
          </a:prstGeom>
          <a:solidFill>
            <a:srgbClr val="FCE6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dirty="0" smtClean="0"/>
              <a:t>Папки-передвижки</a:t>
            </a:r>
            <a:endParaRPr lang="ru-RU" dirty="0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42910" y="571480"/>
            <a:ext cx="1524000" cy="1600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Коллективная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728" y="2214554"/>
            <a:ext cx="357190" cy="32147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семинары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937409">
            <a:off x="426285" y="1988950"/>
            <a:ext cx="357190" cy="32147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Семейные конкурсы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19821623">
            <a:off x="2414580" y="1878245"/>
            <a:ext cx="357190" cy="32147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тематические выставки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7767689">
            <a:off x="3495938" y="534793"/>
            <a:ext cx="357190" cy="32147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Мастер -класс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5667324">
            <a:off x="3508735" y="-897109"/>
            <a:ext cx="357190" cy="32147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викторины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19242713">
            <a:off x="3072520" y="1617208"/>
            <a:ext cx="357190" cy="321471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Родительские собрания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877800">
            <a:off x="3156558" y="5226505"/>
            <a:ext cx="3825160" cy="500066"/>
          </a:xfrm>
          <a:prstGeom prst="ellipse">
            <a:avLst/>
          </a:prstGeom>
          <a:solidFill>
            <a:srgbClr val="FDDBE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сайт детского </a:t>
            </a:r>
            <a:r>
              <a:rPr lang="ru-RU" sz="1400" dirty="0" err="1" smtClean="0"/>
              <a:t>сада,ВК</a:t>
            </a:r>
            <a:r>
              <a:rPr lang="ru-RU" sz="1400" dirty="0" smtClean="0"/>
              <a:t>, </a:t>
            </a:r>
            <a:r>
              <a:rPr lang="ru-RU" sz="1400" dirty="0" err="1" smtClean="0"/>
              <a:t>ютуб</a:t>
            </a:r>
            <a:r>
              <a:rPr lang="ru-RU" sz="1400" dirty="0" smtClean="0"/>
              <a:t> канал, </a:t>
            </a:r>
            <a:r>
              <a:rPr lang="ru-RU" sz="1400" dirty="0" err="1" smtClean="0"/>
              <a:t>твиттер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7786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1364</TotalTime>
  <Words>419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 щербаков</dc:creator>
  <cp:lastModifiedBy>DOU69</cp:lastModifiedBy>
  <cp:revision>138</cp:revision>
  <dcterms:created xsi:type="dcterms:W3CDTF">2021-02-23T16:34:45Z</dcterms:created>
  <dcterms:modified xsi:type="dcterms:W3CDTF">2021-06-23T06:44:51Z</dcterms:modified>
</cp:coreProperties>
</file>